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What's New in Vault 2026</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What's New in Vault 2026</a:t>
            </a:r>
          </a:p>
          <a:p>
            <a:r>
              <a:t>This release of Vault delivers enhancements requested by you and the Vault user community, enabling you to accelerate overall design creation and data management experience significantly.</a:t>
            </a:r>
          </a:p>
          <a:p>
            <a:r>
              <a:t>Learn about new features in this release of Vault. For technical details, see the</a:t>
            </a:r>
          </a:p>
          <a:p>
            <a:r>
              <a:t>release notes</a:t>
            </a:r>
          </a:p>
          <a:p>
            <a:r>
              <a:t>.</a:t>
            </a:r>
          </a:p>
          <a:p>
            <a:r>
              <a:t>2026.1 Update Highlights</a:t>
            </a:r>
          </a:p>
          <a:p>
            <a:r>
              <a:t>Workflow Enhancements</a:t>
            </a:r>
          </a:p>
          <a:p>
            <a:r>
              <a:t>Explore the new capabilities and enhancements introduced in this release, which enhance workflow efficiencies.</a:t>
            </a:r>
          </a:p>
          <a:p>
            <a:r>
              <a:t>Connectivity Enhancements</a:t>
            </a:r>
          </a:p>
          <a:p>
            <a:r>
              <a:t>Connect Vault to Fusion Manage Seamlessly and Efficiently with the new Vault Connector</a:t>
            </a:r>
          </a:p>
          <a:p>
            <a:r>
              <a:t>Collaboration Enhancements</a:t>
            </a:r>
          </a:p>
          <a:p>
            <a:r>
              <a:t>Explore the new capabilities and enhancements introduced in this release, which enhance collaboration.</a:t>
            </a:r>
          </a:p>
          <a:p>
            <a:r>
              <a:t>2026 Release Highlights</a:t>
            </a:r>
          </a:p>
          <a:p>
            <a:r>
              <a:t>Administration Enhancements</a:t>
            </a:r>
          </a:p>
          <a:p>
            <a:r>
              <a:t>Check out the new capabilities and enhancements available for administration in this release.</a:t>
            </a:r>
          </a:p>
          <a:p>
            <a:r>
              <a:t>Trash Bin</a:t>
            </a:r>
          </a:p>
          <a:p>
            <a:r>
              <a:t>As an administrator, you can now enable or disable the 'Trash Bin' feature. The Trash Bin feat</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1.jpg"/>
          <p:cNvPicPr>
            <a:picLocks noChangeAspect="1"/>
          </p:cNvPicPr>
          <p:nvPr/>
        </p:nvPicPr>
        <p:blipFill>
          <a:blip r:embed="rId3"/>
          <a:stretch>
            <a:fillRect/>
          </a:stretch>
        </p:blipFill>
        <p:spPr>
          <a:xfrm>
            <a:off x="4572000" y="3383280"/>
            <a:ext cx="1828800" cy="1143000"/>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143000"/>
          </a:xfrm>
          <a:prstGeom prst="rect">
            <a:avLst/>
          </a:prstGeom>
        </p:spPr>
      </p:pic>
      <p:pic>
        <p:nvPicPr>
          <p:cNvPr id="7" name="Picture 6" descr="temp_img_3.jpg"/>
          <p:cNvPicPr>
            <a:picLocks noChangeAspect="1"/>
          </p:cNvPicPr>
          <p:nvPr/>
        </p:nvPicPr>
        <p:blipFill>
          <a:blip r:embed="rId5"/>
          <a:stretch>
            <a:fillRect/>
          </a:stretch>
        </p:blipFill>
        <p:spPr>
          <a:xfrm>
            <a:off x="4572000" y="7406640"/>
            <a:ext cx="1828800" cy="1328738"/>
          </a:xfrm>
          <a:prstGeom prst="rect">
            <a:avLst/>
          </a:prstGeom>
        </p:spPr>
      </p:pic>
      <p:pic>
        <p:nvPicPr>
          <p:cNvPr id="8" name="Picture 7" descr="temp_img_4.jpg"/>
          <p:cNvPicPr>
            <a:picLocks noChangeAspect="1"/>
          </p:cNvPicPr>
          <p:nvPr/>
        </p:nvPicPr>
        <p:blipFill>
          <a:blip r:embed="rId6"/>
          <a:stretch>
            <a:fillRect/>
          </a:stretch>
        </p:blipFill>
        <p:spPr>
          <a:xfrm>
            <a:off x="4572000" y="9418320"/>
            <a:ext cx="1828800" cy="1012143"/>
          </a:xfrm>
          <a:prstGeom prst="rect">
            <a:avLst/>
          </a:prstGeom>
        </p:spPr>
      </p:pic>
      <p:pic>
        <p:nvPicPr>
          <p:cNvPr id="9" name="Picture 8" descr="temp_img_5.jpg"/>
          <p:cNvPicPr>
            <a:picLocks noChangeAspect="1"/>
          </p:cNvPicPr>
          <p:nvPr/>
        </p:nvPicPr>
        <p:blipFill>
          <a:blip r:embed="rId7"/>
          <a:stretch>
            <a:fillRect/>
          </a:stretch>
        </p:blipFill>
        <p:spPr>
          <a:xfrm>
            <a:off x="4572000" y="11430000"/>
            <a:ext cx="1828800" cy="1062345"/>
          </a:xfrm>
          <a:prstGeom prst="rect">
            <a:avLst/>
          </a:prstGeom>
        </p:spPr>
      </p:pic>
      <p:pic>
        <p:nvPicPr>
          <p:cNvPr id="10" name="Picture 9" descr="temp_img_6.jpg"/>
          <p:cNvPicPr>
            <a:picLocks noChangeAspect="1"/>
          </p:cNvPicPr>
          <p:nvPr/>
        </p:nvPicPr>
        <p:blipFill>
          <a:blip r:embed="rId8"/>
          <a:stretch>
            <a:fillRect/>
          </a:stretch>
        </p:blipFill>
        <p:spPr>
          <a:xfrm>
            <a:off x="4572000" y="13441680"/>
            <a:ext cx="1828800" cy="926551"/>
          </a:xfrm>
          <a:prstGeom prst="rect">
            <a:avLst/>
          </a:prstGeom>
        </p:spPr>
      </p:pic>
      <p:pic>
        <p:nvPicPr>
          <p:cNvPr id="11" name="Picture 10" descr="temp_img_7.jpg"/>
          <p:cNvPicPr>
            <a:picLocks noChangeAspect="1"/>
          </p:cNvPicPr>
          <p:nvPr/>
        </p:nvPicPr>
        <p:blipFill>
          <a:blip r:embed="rId9"/>
          <a:stretch>
            <a:fillRect/>
          </a:stretch>
        </p:blipFill>
        <p:spPr>
          <a:xfrm>
            <a:off x="4572000" y="15453360"/>
            <a:ext cx="1828800" cy="102961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Workflow Enhancements (What's New in 2026.1)</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Workflow Enhancements (What's New in 2026.1)</a:t>
            </a:r>
          </a:p>
          <a:p>
            <a:r>
              <a:t>Explore the new capabilities and enhancements introduced in this release, which enhance workflow efficiencies.</a:t>
            </a:r>
          </a:p>
          <a:p>
            <a:r>
              <a:t>Copy Design - Property Editing</a:t>
            </a:r>
          </a:p>
          <a:p>
            <a:r>
              <a:t>Unlock a more intelligent and streamlined design workflow with the Vault 2026.1 Update. This enhanced Copy Design feature now empowers users to edit key properties during the copying process, thereby eliminating the risk of missed updates and conserving valuable time. Whether one is duplicating a drawing, a complete design structure, or individual components, it is now possible to modify multiple properties simultaneously, utilizing intuitive copy/paste functionality or directly from Excel. Initiate your next design with confidence, precision, and efficiency right from the moment of copying.</a:t>
            </a:r>
          </a:p>
          <a:p>
            <a:r>
              <a:t>For more information, see</a:t>
            </a:r>
          </a:p>
          <a:p>
            <a:r>
              <a:t>Copy Design - Main View Grid</a:t>
            </a:r>
          </a:p>
          <a:p>
            <a:r>
              <a:t>Feature was inspired by suggestions from the</a:t>
            </a:r>
          </a:p>
          <a:p>
            <a:r>
              <a:t>Vault Community Idea Board</a:t>
            </a:r>
          </a:p>
          <a:p>
            <a:r>
              <a:t>.</a:t>
            </a:r>
          </a:p>
          <a:p>
            <a:r>
              <a:t>Copy Design – Numbering Scheme</a:t>
            </a:r>
          </a:p>
          <a:p>
            <a:r>
              <a:t>Eliminate Renami</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1.jpg"/>
          <p:cNvPicPr>
            <a:picLocks noChangeAspect="1"/>
          </p:cNvPicPr>
          <p:nvPr/>
        </p:nvPicPr>
        <p:blipFill>
          <a:blip r:embed="rId3"/>
          <a:stretch>
            <a:fillRect/>
          </a:stretch>
        </p:blipFill>
        <p:spPr>
          <a:xfrm>
            <a:off x="4572000" y="3383280"/>
            <a:ext cx="1828800" cy="1143000"/>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143000"/>
          </a:xfrm>
          <a:prstGeom prst="rect">
            <a:avLst/>
          </a:prstGeom>
        </p:spPr>
      </p:pic>
      <p:pic>
        <p:nvPicPr>
          <p:cNvPr id="7" name="Picture 6" descr="temp_img_3.jpg"/>
          <p:cNvPicPr>
            <a:picLocks noChangeAspect="1"/>
          </p:cNvPicPr>
          <p:nvPr/>
        </p:nvPicPr>
        <p:blipFill>
          <a:blip r:embed="rId5"/>
          <a:stretch>
            <a:fillRect/>
          </a:stretch>
        </p:blipFill>
        <p:spPr>
          <a:xfrm>
            <a:off x="4572000" y="7406640"/>
            <a:ext cx="1828800" cy="1143000"/>
          </a:xfrm>
          <a:prstGeom prst="rect">
            <a:avLst/>
          </a:prstGeom>
        </p:spPr>
      </p:pic>
      <p:pic>
        <p:nvPicPr>
          <p:cNvPr id="8" name="Picture 7" descr="temp_img_4.jpg"/>
          <p:cNvPicPr>
            <a:picLocks noChangeAspect="1"/>
          </p:cNvPicPr>
          <p:nvPr/>
        </p:nvPicPr>
        <p:blipFill>
          <a:blip r:embed="rId6"/>
          <a:stretch>
            <a:fillRect/>
          </a:stretch>
        </p:blipFill>
        <p:spPr>
          <a:xfrm>
            <a:off x="4572000" y="9418320"/>
            <a:ext cx="1828800" cy="1143000"/>
          </a:xfrm>
          <a:prstGeom prst="rect">
            <a:avLst/>
          </a:prstGeom>
        </p:spPr>
      </p:pic>
      <p:pic>
        <p:nvPicPr>
          <p:cNvPr id="9" name="Picture 8" descr="temp_img_5.jpg"/>
          <p:cNvPicPr>
            <a:picLocks noChangeAspect="1"/>
          </p:cNvPicPr>
          <p:nvPr/>
        </p:nvPicPr>
        <p:blipFill>
          <a:blip r:embed="rId7"/>
          <a:stretch>
            <a:fillRect/>
          </a:stretch>
        </p:blipFill>
        <p:spPr>
          <a:xfrm>
            <a:off x="4572000" y="11430000"/>
            <a:ext cx="1828800" cy="108585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Connectivity Enhancements (What's New in 2026.1)</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Connectivity Enhancements (What's New in 2026.1)</a:t>
            </a:r>
          </a:p>
          <a:p>
            <a:r>
              <a:t>Connect Vault to Fusion Manage Seamlessly and Efficiently with the new Vault Connector</a:t>
            </a:r>
          </a:p>
          <a:p>
            <a:r>
              <a:t>Vault Connector</a:t>
            </a:r>
          </a:p>
          <a:p>
            <a:r>
              <a:t>Vault 2026.1 introduces the Vault Connector, a native, out-of-the-box (OOTB) connector that bridges the gap between design data management and process management systems. The Vault Connector is a powerful new integration that connects Autodesk Vault Professional (PDM) with Fusion Manage (PLM). This solution streamlines enterprise workflows by automating item and BOM synchronization, attaching neutral format files, and mapping attributes between systems. With built-in user notifications, configurable data flows, and support for multiple Vaults within a single Fusion Manage tenant, teams save hours of manual effort and avoid costly errors. From editing Items to creating BOMs, every step is faster, wiser, and fully connected.</a:t>
            </a:r>
          </a:p>
          <a:p>
            <a:r>
              <a:t>For more information about the Vault Connector, see</a:t>
            </a:r>
          </a:p>
          <a:p>
            <a:r>
              <a:t>Vault Connector</a:t>
            </a:r>
          </a:p>
          <a:p>
            <a:r>
              <a:t>. For fre</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2.jpg"/>
          <p:cNvPicPr>
            <a:picLocks noChangeAspect="1"/>
          </p:cNvPicPr>
          <p:nvPr/>
        </p:nvPicPr>
        <p:blipFill>
          <a:blip r:embed="rId3"/>
          <a:stretch>
            <a:fillRect/>
          </a:stretch>
        </p:blipFill>
        <p:spPr>
          <a:xfrm>
            <a:off x="4572000" y="3383280"/>
            <a:ext cx="1828800" cy="1143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Collaboration Enhancements (What's New in 2026.1)</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Collaboration Enhancements (What's New in 2026.1)</a:t>
            </a:r>
          </a:p>
          <a:p>
            <a:r>
              <a:t>Explore the new capabilities and enhancements introduced in this release, which enhance collaboration.</a:t>
            </a:r>
          </a:p>
          <a:p>
            <a:r>
              <a:t>Viewer Document Navigation</a:t>
            </a:r>
          </a:p>
          <a:p>
            <a:r>
              <a:t>Navigate Multi-Sheet Drawings 30% Faster in the Vault Viewer.</a:t>
            </a:r>
          </a:p>
          <a:p>
            <a:r>
              <a:t>Vault 2026.1 introduces robust new navigation buttons in the integrated viewer for both thick and thin clients, designed to significantly expedite the review process. Users can now traverse multi-sheet drawings in the Autodesk Viewer with ease—eliminating the need for repetitive clicking or the search for the appropriate page. This intuitive enhancement enhances productivity by up to 30%, allowing teams to review documentation more expeditiously and make informed decisions with assurance. Regardless of whether one is involved in engineering, manufacturing, or quality control, improved navigation translates to accelerated progress.</a:t>
            </a:r>
          </a:p>
          <a:p>
            <a:r>
              <a:t>For more information, see</a:t>
            </a:r>
          </a:p>
          <a:p>
            <a:r>
              <a:t>Autodesk Viewer Tools</a:t>
            </a:r>
          </a:p>
          <a:p>
            <a:r>
              <a:t>Feature was inspired by suggestio</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3.jpg"/>
          <p:cNvPicPr>
            <a:picLocks noChangeAspect="1"/>
          </p:cNvPicPr>
          <p:nvPr/>
        </p:nvPicPr>
        <p:blipFill>
          <a:blip r:embed="rId3"/>
          <a:stretch>
            <a:fillRect/>
          </a:stretch>
        </p:blipFill>
        <p:spPr>
          <a:xfrm>
            <a:off x="4572000" y="3383280"/>
            <a:ext cx="1828800" cy="1328738"/>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05906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Administration Enhancements (What's New in 2026)</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Administration Enhancements (What's New in 2026)</a:t>
            </a:r>
          </a:p>
          <a:p>
            <a:r>
              <a:t>Check out the new capabilities and enhancements available for administration in this release.</a:t>
            </a:r>
          </a:p>
          <a:p>
            <a:r>
              <a:t>Vault Account Enhancement – Security updates</a:t>
            </a:r>
          </a:p>
          <a:p>
            <a:r>
              <a:t>As an administrator, you can now set a "Disable On" date for user accounts. The account will be automatically disabled on the specified date based on the server date.</a:t>
            </a:r>
          </a:p>
          <a:p>
            <a:r>
              <a:t>A Vault Ideas submission</a:t>
            </a:r>
          </a:p>
          <a:p>
            <a:r>
              <a:t>Thin Client URL Property in email template</a:t>
            </a:r>
          </a:p>
          <a:p>
            <a:r>
              <a:t>You can now add or remove the Thin Client URL property in the email template. For more information, see</a:t>
            </a:r>
          </a:p>
          <a:p>
            <a:r>
              <a:t>Customize Email Notification Template</a:t>
            </a:r>
          </a:p>
          <a:p>
            <a:r>
              <a:t>Server Event Low Priority Mode for Property Compliance Check</a:t>
            </a:r>
          </a:p>
          <a:p>
            <a:r>
              <a:t>The Low Priority Mode will be enabled during working hours by default. This mode now supports property compliance checks. Property compliance checks can be triggered by property definition changes during working hours.</a:t>
            </a:r>
          </a:p>
          <a:p>
            <a:r>
              <a:t>Vault administrator contact details</a:t>
            </a:r>
          </a:p>
          <a:p>
            <a:r>
              <a:t>The administrator can add their contact information in the newly introduced "Cont</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4.jpg"/>
          <p:cNvPicPr>
            <a:picLocks noChangeAspect="1"/>
          </p:cNvPicPr>
          <p:nvPr/>
        </p:nvPicPr>
        <p:blipFill>
          <a:blip r:embed="rId3"/>
          <a:stretch>
            <a:fillRect/>
          </a:stretch>
        </p:blipFill>
        <p:spPr>
          <a:xfrm>
            <a:off x="4572000" y="3383280"/>
            <a:ext cx="1828800" cy="101214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Trash Bin (New in 2026)</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Trash Bin (New in 2026)</a:t>
            </a:r>
          </a:p>
          <a:p>
            <a:r>
              <a:t>As an administrator, you can now enable or disable the 'Trash Bin' feature. The Trash Bin feature in Vault Professional provides a secure way to manage deletion of entities such as files and folders. This feature is enabled by default and allows users to move entities to the Trash Bin instead of permanently deleting them. It minimizes the risk of accidental data loss and enhances usability by giving users greater control over file management.</a:t>
            </a:r>
          </a:p>
          <a:p>
            <a:r>
              <a:t>Who can enable or disable the feature?</a:t>
            </a:r>
          </a:p>
          <a:p>
            <a:r>
              <a:t>Only administrators can enable or disable the Trash Bin feature.</a:t>
            </a:r>
          </a:p>
          <a:p>
            <a:r>
              <a:t>Note:</a:t>
            </a:r>
          </a:p>
          <a:p>
            <a:r>
              <a:t>If the Trash Bin feature is disabled, deleting files and folders will permanently remove them from Vault.</a:t>
            </a:r>
          </a:p>
          <a:p>
            <a:r>
              <a:t>Who can delete or permanently delete entities from the Trash Bin?</a:t>
            </a:r>
          </a:p>
          <a:p>
            <a:r>
              <a:t>The administrators have the permission to delete any object, regardless of who created it. Users who create an entity also have permission to delete or restore it. The deleted entities are moved to the Trash B</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Archive Enhancements (What's New in 2026)</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Archive Enhancements (What's New in 2026)</a:t>
            </a:r>
          </a:p>
          <a:p>
            <a:r>
              <a:t>As an administrator, you can now enable file store archiving for a Vault and specify the archived file store path. A new 'Archive Status' property will be available for folders and files.</a:t>
            </a:r>
          </a:p>
          <a:p>
            <a:r>
              <a:t>Note:</a:t>
            </a:r>
          </a:p>
          <a:p>
            <a:r>
              <a:t>This new enhancement is available only in Autodesk Vault Professional.</a:t>
            </a:r>
          </a:p>
          <a:p>
            <a:r>
              <a:t>For more information, see</a:t>
            </a:r>
          </a:p>
          <a:p>
            <a:r>
              <a:t>Archive</a:t>
            </a:r>
          </a:p>
          <a:p>
            <a:r>
              <a:t>.</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Job Processor Enhancements (What's New in 2026)</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Job Processor Enhancements (What's New in 2026)</a:t>
            </a:r>
          </a:p>
          <a:p>
            <a:r>
              <a:t>You can prioritize and control job executions to better manage failures when given the Job Queue Reserve role.</a:t>
            </a:r>
          </a:p>
          <a:p>
            <a:r>
              <a:t>Push a job to top of the queue</a:t>
            </a:r>
          </a:p>
          <a:p>
            <a:r>
              <a:t>You can now control job execution priorities and handle job failures efficiently. With the ability to promote critical jobs and enable automatic retries, users with Job Queue Reserve role can ensure smoother processing and minimize delays.</a:t>
            </a:r>
          </a:p>
          <a:p>
            <a:r>
              <a:t>Set to Top Priority</a:t>
            </a:r>
          </a:p>
          <a:p>
            <a:r>
              <a:t>: Right-click a specific job to access this option and promote it for immediate execution.</a:t>
            </a:r>
          </a:p>
          <a:p>
            <a:r>
              <a:t>For more information, see</a:t>
            </a:r>
          </a:p>
          <a:p>
            <a:r>
              <a:t>Job Server Queue Overview</a:t>
            </a:r>
          </a:p>
          <a:p>
            <a:r>
              <a:t>.</a:t>
            </a:r>
          </a:p>
          <a:p>
            <a:r>
              <a:t>Feature was inspired by suggestions from the</a:t>
            </a:r>
          </a:p>
          <a:p>
            <a:r>
              <a:t>Vault Community Idea Board</a:t>
            </a:r>
          </a:p>
          <a:p>
            <a:r>
              <a:t>.</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6.jpg"/>
          <p:cNvPicPr>
            <a:picLocks noChangeAspect="1"/>
          </p:cNvPicPr>
          <p:nvPr/>
        </p:nvPicPr>
        <p:blipFill>
          <a:blip r:embed="rId3"/>
          <a:stretch>
            <a:fillRect/>
          </a:stretch>
        </p:blipFill>
        <p:spPr>
          <a:xfrm>
            <a:off x="4572000" y="3383280"/>
            <a:ext cx="1828800" cy="92655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General Enhancements</a:t>
            </a:r>
          </a:p>
        </p:txBody>
      </p:sp>
      <p:sp>
        <p:nvSpPr>
          <p:cNvPr id="3" name="Content Placeholder 2"/>
          <p:cNvSpPr>
            <a:spLocks noGrp="1"/>
          </p:cNvSpPr>
          <p:nvPr>
            <p:ph idx="1"/>
          </p:nvPr>
        </p:nvSpPr>
        <p:spPr/>
        <p:txBody>
          <a:bodyPr/>
          <a:lstStyle/>
          <a:p>
            <a:r>
              <a:t>Share</a:t>
            </a:r>
          </a:p>
          <a:p>
            <a:r>
              <a:t>Email</a:t>
            </a:r>
          </a:p>
          <a:p>
            <a:r>
              <a:t>Facebook</a:t>
            </a:r>
          </a:p>
          <a:p>
            <a:r>
              <a:t>Twitter</a:t>
            </a:r>
          </a:p>
          <a:p>
            <a:r>
              <a:t>LinkedIn</a:t>
            </a:r>
          </a:p>
          <a:p>
            <a:r>
              <a:t>General Enhancements</a:t>
            </a:r>
          </a:p>
          <a:p>
            <a:r>
              <a:t>Check out some of the general enhancements made to the Vault Client.</a:t>
            </a:r>
          </a:p>
          <a:p>
            <a:r>
              <a:t>Set the Focus Location for Move Operation</a:t>
            </a:r>
          </a:p>
          <a:p>
            <a:r>
              <a:t>You can now specify the default focus location for move operation in Vault Client within the Vault Client Interface via</a:t>
            </a:r>
          </a:p>
          <a:p>
            <a:r>
              <a:t>Tools</a:t>
            </a:r>
          </a:p>
          <a:p>
            <a:r>
              <a:t>&gt;</a:t>
            </a:r>
          </a:p>
          <a:p>
            <a:r>
              <a:t>Options</a:t>
            </a:r>
          </a:p>
          <a:p>
            <a:r>
              <a:t>.</a:t>
            </a:r>
          </a:p>
          <a:p>
            <a:r>
              <a:t>By default, the Focus Location for Move Operation in Vault Client is on the Target Location. For more information, see</a:t>
            </a:r>
          </a:p>
          <a:p>
            <a:r>
              <a:t>Set the Focus Location for Move Operation</a:t>
            </a:r>
          </a:p>
          <a:p>
            <a:r>
              <a:t>.</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